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60" r:id="rId3"/>
    <p:sldId id="268" r:id="rId4"/>
    <p:sldId id="269" r:id="rId5"/>
    <p:sldId id="270" r:id="rId6"/>
    <p:sldId id="271" r:id="rId7"/>
    <p:sldId id="272" r:id="rId8"/>
    <p:sldId id="273" r:id="rId9"/>
    <p:sldId id="274" r:id="rId10"/>
    <p:sldId id="276" r:id="rId11"/>
    <p:sldId id="277" r:id="rId12"/>
    <p:sldId id="275" r:id="rId13"/>
    <p:sldId id="278" r:id="rId14"/>
    <p:sldId id="279" r:id="rId15"/>
    <p:sldId id="280" r:id="rId16"/>
    <p:sldId id="281" r:id="rId17"/>
    <p:sldId id="25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3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496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FF444-A33D-4DDF-9B9F-99524D39CB4C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6EA44B-192A-4027-8872-41C8F4531F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4893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png>
</file>

<file path=ppt/media/image22.png>
</file>

<file path=ppt/media/image3.png>
</file>

<file path=ppt/media/image7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FF0193-6544-4C61-97BB-0A399B3E6DC4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BC3BE5-FB6A-4C35-90AB-F023AA2C291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080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https://scontent.fcbr1-1.fna.fbcdn.net/v/t1.15752-9/s2048x2048/39686689_261882044445943_875342028873924608_n.jpg?_nc_cat=0&amp;oh=f1e9545ea7d00cb23e5ed4b31448336b&amp;oe=5C2200B8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2"/>
          <a:stretch/>
        </p:blipFill>
        <p:spPr bwMode="auto">
          <a:xfrm>
            <a:off x="0" y="1"/>
            <a:ext cx="12192000" cy="6874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2826"/>
            <a:ext cx="12192000" cy="4608871"/>
          </a:xfrm>
          <a:prstGeom prst="rect">
            <a:avLst/>
          </a:prstGeom>
          <a:solidFill>
            <a:srgbClr val="FFFFFF">
              <a:alpha val="50196"/>
            </a:srgbClr>
          </a:solidFill>
        </p:spPr>
      </p:pic>
      <p:sp>
        <p:nvSpPr>
          <p:cNvPr id="16" name="TextBox 15"/>
          <p:cNvSpPr txBox="1"/>
          <p:nvPr userDrawn="1"/>
        </p:nvSpPr>
        <p:spPr>
          <a:xfrm>
            <a:off x="8788400" y="1"/>
            <a:ext cx="13773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Sponsored by</a:t>
            </a:r>
            <a:endParaRPr lang="en-AU" b="1" dirty="0">
              <a:solidFill>
                <a:srgbClr val="FF0000"/>
              </a:solidFill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157007" y="6102361"/>
            <a:ext cx="411480" cy="41149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18639" y="6102369"/>
            <a:ext cx="440854" cy="41148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941775" y="6102369"/>
            <a:ext cx="333724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619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69146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5808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83227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85536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0143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8977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242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3791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1734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7D914C-7A71-463E-8D43-B544492B684E}" type="datetimeFigureOut">
              <a:rPr lang="en-AU" smtClean="0"/>
              <a:t>27/09/2018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68A13AB-1D9F-40AB-A020-DE8983419DE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1394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595086"/>
            <a:ext cx="10758714" cy="1095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7587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79307"/>
            <a:ext cx="1133476" cy="428482"/>
          </a:xfrm>
          <a:prstGeom prst="rect">
            <a:avLst/>
          </a:prstGeom>
          <a:solidFill>
            <a:srgbClr val="FFFFFF">
              <a:alpha val="50196"/>
            </a:srgbClr>
          </a:solidFill>
        </p:spPr>
      </p:pic>
    </p:spTree>
    <p:extLst>
      <p:ext uri="{BB962C8B-B14F-4D97-AF65-F5344CB8AC3E}">
        <p14:creationId xmlns:p14="http://schemas.microsoft.com/office/powerpoint/2010/main" val="3760092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0000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0000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mfisher/presentations/blob/master/lh-presentation-crypto-sept-2018.pptx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Hacker_ethi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/>
          <p:cNvSpPr>
            <a:spLocks noGrp="1"/>
          </p:cNvSpPr>
          <p:nvPr>
            <p:ph type="body" idx="4294967295" hasCustomPrompt="1"/>
          </p:nvPr>
        </p:nvSpPr>
        <p:spPr>
          <a:xfrm>
            <a:off x="742925" y="6159052"/>
            <a:ext cx="3036745" cy="354797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27</a:t>
            </a:r>
            <a:r>
              <a:rPr lang="en-US" b="1" baseline="30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September 2018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4294967295" hasCustomPrompt="1"/>
          </p:nvPr>
        </p:nvSpPr>
        <p:spPr>
          <a:xfrm>
            <a:off x="4553970" y="6159052"/>
            <a:ext cx="3036745" cy="354797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6:00pm to 7:30pm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4294967295" hasCustomPrompt="1"/>
          </p:nvPr>
        </p:nvSpPr>
        <p:spPr>
          <a:xfrm>
            <a:off x="8260982" y="6158604"/>
            <a:ext cx="3931018" cy="591381"/>
          </a:xfrm>
        </p:spPr>
        <p:txBody>
          <a:bodyPr anchor="ctr">
            <a:normAutofit lnSpcReduction="10000"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Alan Gilbert Building, Melbourne University</a:t>
            </a:r>
          </a:p>
          <a:p>
            <a:pPr lvl="0"/>
            <a:r>
              <a:rPr lang="en-A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161 Barry Street, Carlton VIC 3053</a:t>
            </a:r>
          </a:p>
        </p:txBody>
      </p:sp>
      <p:pic>
        <p:nvPicPr>
          <p:cNvPr id="7" name="Picture 6" descr="Image result for lexico.io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7" t="40676" r="4496" b="40841"/>
          <a:stretch/>
        </p:blipFill>
        <p:spPr bwMode="auto">
          <a:xfrm>
            <a:off x="8884329" y="487771"/>
            <a:ext cx="2647951" cy="371475"/>
          </a:xfrm>
          <a:prstGeom prst="rect">
            <a:avLst/>
          </a:prstGeom>
          <a:solidFill>
            <a:srgbClr val="FFFFFF">
              <a:alpha val="50196"/>
            </a:srgbClr>
          </a:solidFill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230" y="4973589"/>
            <a:ext cx="6898269" cy="30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742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821779" cy="4351338"/>
          </a:xfrm>
        </p:spPr>
        <p:txBody>
          <a:bodyPr/>
          <a:lstStyle/>
          <a:p>
            <a:endParaRPr lang="en-US" b="1" dirty="0"/>
          </a:p>
          <a:p>
            <a:endParaRPr lang="en-AU" dirty="0"/>
          </a:p>
        </p:txBody>
      </p:sp>
      <p:pic>
        <p:nvPicPr>
          <p:cNvPr id="6" name="Picture 5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EDC9FAA8-37A0-4693-97FA-DB26FF8A7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5" y="2526630"/>
            <a:ext cx="1477008" cy="1477008"/>
          </a:xfrm>
          <a:prstGeom prst="rect">
            <a:avLst/>
          </a:prstGeom>
        </p:spPr>
      </p:pic>
      <p:pic>
        <p:nvPicPr>
          <p:cNvPr id="7" name="Picture 6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C5431ACF-9480-496A-89E0-835CC6408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468" y="2527197"/>
            <a:ext cx="1477008" cy="1477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D028E-6DC7-4AB9-9D52-E086D9DC6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593" y="4595408"/>
            <a:ext cx="1476375" cy="147637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49D05A-C7CF-4E01-AC63-66AD3331FA0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763253" y="3265134"/>
            <a:ext cx="2505215" cy="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5933E26-8CBB-43DC-9A41-5748530D3664}"/>
              </a:ext>
            </a:extLst>
          </p:cNvPr>
          <p:cNvSpPr txBox="1"/>
          <p:nvPr/>
        </p:nvSpPr>
        <p:spPr>
          <a:xfrm>
            <a:off x="1507958" y="4153478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Bob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282DBE-12BB-44A1-AC59-3B510444E189}"/>
              </a:ext>
            </a:extLst>
          </p:cNvPr>
          <p:cNvSpPr txBox="1"/>
          <p:nvPr/>
        </p:nvSpPr>
        <p:spPr>
          <a:xfrm>
            <a:off x="5459287" y="402826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Alice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E6680-038A-456A-85F1-3F8D96A4A828}"/>
              </a:ext>
            </a:extLst>
          </p:cNvPr>
          <p:cNvSpPr txBox="1"/>
          <p:nvPr/>
        </p:nvSpPr>
        <p:spPr>
          <a:xfrm>
            <a:off x="3799179" y="5671627"/>
            <a:ext cx="50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69BFD0-2570-4405-AE75-7284B8EDFCFB}"/>
              </a:ext>
            </a:extLst>
          </p:cNvPr>
          <p:cNvSpPr txBox="1"/>
          <p:nvPr/>
        </p:nvSpPr>
        <p:spPr>
          <a:xfrm>
            <a:off x="6942222" y="2764821"/>
            <a:ext cx="44115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Computationally infeasible for Eve to eavesdrop</a:t>
            </a:r>
          </a:p>
          <a:p>
            <a:endParaRPr lang="en-AU" dirty="0"/>
          </a:p>
          <a:p>
            <a:r>
              <a:rPr lang="en-AU" dirty="0"/>
              <a:t>Great for banking, data security, medical, etc.</a:t>
            </a:r>
          </a:p>
          <a:p>
            <a:endParaRPr lang="en-AU" dirty="0"/>
          </a:p>
          <a:p>
            <a:r>
              <a:rPr lang="en-AU" dirty="0"/>
              <a:t>Not so great if Bob and Alice are bad guys.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EA814-980C-4A1A-8CC1-2C283B0371CC}"/>
              </a:ext>
            </a:extLst>
          </p:cNvPr>
          <p:cNvSpPr txBox="1"/>
          <p:nvPr/>
        </p:nvSpPr>
        <p:spPr>
          <a:xfrm>
            <a:off x="1682944" y="209979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B6045-CFEE-47AC-BA8D-D2A40D9E3394}"/>
              </a:ext>
            </a:extLst>
          </p:cNvPr>
          <p:cNvSpPr txBox="1"/>
          <p:nvPr/>
        </p:nvSpPr>
        <p:spPr>
          <a:xfrm>
            <a:off x="5668495" y="211526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EDAF2C-0498-4A66-9754-E8DE4A33E239}"/>
              </a:ext>
            </a:extLst>
          </p:cNvPr>
          <p:cNvCxnSpPr>
            <a:cxnSpLocks/>
            <a:stCxn id="16" idx="3"/>
            <a:endCxn id="6" idx="3"/>
          </p:cNvCxnSpPr>
          <p:nvPr/>
        </p:nvCxnSpPr>
        <p:spPr>
          <a:xfrm>
            <a:off x="2192624" y="2376790"/>
            <a:ext cx="570629" cy="88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BADD48-8237-4985-8599-D06677992012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5268468" y="2392260"/>
            <a:ext cx="480620" cy="873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FF918D-56A3-4CD8-A39F-68FC176D9932}"/>
              </a:ext>
            </a:extLst>
          </p:cNvPr>
          <p:cNvSpPr txBox="1"/>
          <p:nvPr/>
        </p:nvSpPr>
        <p:spPr>
          <a:xfrm>
            <a:off x="3004593" y="4061145"/>
            <a:ext cx="16084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 err="1"/>
              <a:t>asdsakldasjldjaslkjdlsak</a:t>
            </a:r>
            <a:endParaRPr lang="en-AU" sz="1000" dirty="0"/>
          </a:p>
          <a:p>
            <a:endParaRPr lang="en-AU" sz="1000" dirty="0"/>
          </a:p>
          <a:p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283760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 the real world…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821779" cy="4351338"/>
          </a:xfrm>
        </p:spPr>
        <p:txBody>
          <a:bodyPr/>
          <a:lstStyle/>
          <a:p>
            <a:endParaRPr lang="en-US" b="1" dirty="0"/>
          </a:p>
          <a:p>
            <a:endParaRPr lang="en-AU" dirty="0"/>
          </a:p>
        </p:txBody>
      </p:sp>
      <p:pic>
        <p:nvPicPr>
          <p:cNvPr id="6" name="Picture 5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EDC9FAA8-37A0-4693-97FA-DB26FF8A7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5" y="2526630"/>
            <a:ext cx="1477008" cy="1477008"/>
          </a:xfrm>
          <a:prstGeom prst="rect">
            <a:avLst/>
          </a:prstGeom>
        </p:spPr>
      </p:pic>
      <p:pic>
        <p:nvPicPr>
          <p:cNvPr id="7" name="Picture 6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C5431ACF-9480-496A-89E0-835CC6408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468" y="2527197"/>
            <a:ext cx="1477008" cy="1477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D028E-6DC7-4AB9-9D52-E086D9DC6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593" y="4595408"/>
            <a:ext cx="1476375" cy="147637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49D05A-C7CF-4E01-AC63-66AD3331FA09}"/>
              </a:ext>
            </a:extLst>
          </p:cNvPr>
          <p:cNvCxnSpPr>
            <a:cxnSpLocks/>
            <a:stCxn id="6" idx="3"/>
            <a:endCxn id="20" idx="2"/>
          </p:cNvCxnSpPr>
          <p:nvPr/>
        </p:nvCxnSpPr>
        <p:spPr>
          <a:xfrm flipV="1">
            <a:off x="2763253" y="2605088"/>
            <a:ext cx="1135142" cy="660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5933E26-8CBB-43DC-9A41-5748530D3664}"/>
              </a:ext>
            </a:extLst>
          </p:cNvPr>
          <p:cNvSpPr txBox="1"/>
          <p:nvPr/>
        </p:nvSpPr>
        <p:spPr>
          <a:xfrm>
            <a:off x="1507958" y="4153478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Bob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282DBE-12BB-44A1-AC59-3B510444E189}"/>
              </a:ext>
            </a:extLst>
          </p:cNvPr>
          <p:cNvSpPr txBox="1"/>
          <p:nvPr/>
        </p:nvSpPr>
        <p:spPr>
          <a:xfrm>
            <a:off x="5459287" y="402826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Alice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E6680-038A-456A-85F1-3F8D96A4A828}"/>
              </a:ext>
            </a:extLst>
          </p:cNvPr>
          <p:cNvSpPr txBox="1"/>
          <p:nvPr/>
        </p:nvSpPr>
        <p:spPr>
          <a:xfrm>
            <a:off x="3799179" y="5671627"/>
            <a:ext cx="50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69BFD0-2570-4405-AE75-7284B8EDFCFB}"/>
              </a:ext>
            </a:extLst>
          </p:cNvPr>
          <p:cNvSpPr txBox="1"/>
          <p:nvPr/>
        </p:nvSpPr>
        <p:spPr>
          <a:xfrm>
            <a:off x="7093144" y="1871300"/>
            <a:ext cx="44115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Plain text goes in to the device </a:t>
            </a:r>
            <a:r>
              <a:rPr lang="en-AU" b="1" dirty="0"/>
              <a:t>before </a:t>
            </a:r>
            <a:r>
              <a:rPr lang="en-AU" dirty="0"/>
              <a:t>it</a:t>
            </a:r>
            <a:r>
              <a:rPr lang="en-AU" b="1" dirty="0"/>
              <a:t> </a:t>
            </a:r>
            <a:r>
              <a:rPr lang="en-AU" dirty="0"/>
              <a:t>gets encrypted, and comes out </a:t>
            </a:r>
            <a:r>
              <a:rPr lang="en-AU" b="1" dirty="0"/>
              <a:t>after </a:t>
            </a:r>
            <a:r>
              <a:rPr lang="en-AU" dirty="0"/>
              <a:t>it’s been decrypted.</a:t>
            </a:r>
          </a:p>
          <a:p>
            <a:endParaRPr lang="en-AU" dirty="0"/>
          </a:p>
          <a:p>
            <a:r>
              <a:rPr lang="en-AU" dirty="0"/>
              <a:t>Also, not all encryption is end-to-end – lots of infrastructure between Alice and Bob (</a:t>
            </a:r>
            <a:r>
              <a:rPr lang="en-AU" dirty="0" err="1"/>
              <a:t>telcos</a:t>
            </a:r>
            <a:r>
              <a:rPr lang="en-AU" dirty="0"/>
              <a:t>, application service providers, etc)</a:t>
            </a:r>
          </a:p>
          <a:p>
            <a:endParaRPr lang="en-AU" dirty="0"/>
          </a:p>
          <a:p>
            <a:r>
              <a:rPr lang="en-AU" dirty="0"/>
              <a:t>In (super) basic terms, government wants legal power to force them to store all those prime number factors, so they can come back later and decrypt messages.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EA814-980C-4A1A-8CC1-2C283B0371CC}"/>
              </a:ext>
            </a:extLst>
          </p:cNvPr>
          <p:cNvSpPr txBox="1"/>
          <p:nvPr/>
        </p:nvSpPr>
        <p:spPr>
          <a:xfrm>
            <a:off x="1682944" y="209979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B6045-CFEE-47AC-BA8D-D2A40D9E3394}"/>
              </a:ext>
            </a:extLst>
          </p:cNvPr>
          <p:cNvSpPr txBox="1"/>
          <p:nvPr/>
        </p:nvSpPr>
        <p:spPr>
          <a:xfrm>
            <a:off x="5668495" y="211526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EDAF2C-0498-4A66-9754-E8DE4A33E239}"/>
              </a:ext>
            </a:extLst>
          </p:cNvPr>
          <p:cNvCxnSpPr>
            <a:cxnSpLocks/>
            <a:stCxn id="16" idx="3"/>
            <a:endCxn id="6" idx="3"/>
          </p:cNvCxnSpPr>
          <p:nvPr/>
        </p:nvCxnSpPr>
        <p:spPr>
          <a:xfrm>
            <a:off x="2192624" y="2376790"/>
            <a:ext cx="570629" cy="88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BADD48-8237-4985-8599-D06677992012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5268468" y="2392260"/>
            <a:ext cx="480620" cy="873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FF918D-56A3-4CD8-A39F-68FC176D9932}"/>
              </a:ext>
            </a:extLst>
          </p:cNvPr>
          <p:cNvSpPr txBox="1"/>
          <p:nvPr/>
        </p:nvSpPr>
        <p:spPr>
          <a:xfrm>
            <a:off x="3414579" y="4061145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!</a:t>
            </a:r>
            <a:r>
              <a:rPr lang="en-AU" sz="1000" dirty="0" err="1"/>
              <a:t>olleH</a:t>
            </a:r>
            <a:endParaRPr lang="en-AU" sz="1000" dirty="0"/>
          </a:p>
          <a:p>
            <a:endParaRPr lang="en-AU" sz="1000" dirty="0"/>
          </a:p>
          <a:p>
            <a:endParaRPr lang="en-AU" sz="1000" dirty="0"/>
          </a:p>
        </p:txBody>
      </p:sp>
      <p:pic>
        <p:nvPicPr>
          <p:cNvPr id="15" name="Graphic 14" descr="Smart Phone">
            <a:extLst>
              <a:ext uri="{FF2B5EF4-FFF2-40B4-BE49-F238E27FC236}">
                <a16:creationId xmlns:a16="http://schemas.microsoft.com/office/drawing/2014/main" id="{F46D5C3B-A0AD-4586-991D-50DCB00D55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12895" y="2917936"/>
            <a:ext cx="914400" cy="914400"/>
          </a:xfrm>
          <a:prstGeom prst="rect">
            <a:avLst/>
          </a:prstGeom>
        </p:spPr>
      </p:pic>
      <p:pic>
        <p:nvPicPr>
          <p:cNvPr id="20" name="Graphic 19" descr="Satellite">
            <a:extLst>
              <a:ext uri="{FF2B5EF4-FFF2-40B4-BE49-F238E27FC236}">
                <a16:creationId xmlns:a16="http://schemas.microsoft.com/office/drawing/2014/main" id="{2CA8B2A6-668B-4699-BC8B-3B74B6922C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441195" y="1690688"/>
            <a:ext cx="914400" cy="914400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D251717-3DF8-455F-9749-A525B1892C8E}"/>
              </a:ext>
            </a:extLst>
          </p:cNvPr>
          <p:cNvCxnSpPr>
            <a:cxnSpLocks/>
            <a:stCxn id="20" idx="2"/>
            <a:endCxn id="15" idx="1"/>
          </p:cNvCxnSpPr>
          <p:nvPr/>
        </p:nvCxnSpPr>
        <p:spPr>
          <a:xfrm>
            <a:off x="3898395" y="2605088"/>
            <a:ext cx="814500" cy="770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phic 4" descr="Computer">
            <a:extLst>
              <a:ext uri="{FF2B5EF4-FFF2-40B4-BE49-F238E27FC236}">
                <a16:creationId xmlns:a16="http://schemas.microsoft.com/office/drawing/2014/main" id="{E17ED02B-C96D-42C8-A68D-613065F1C87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350564" y="282898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386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7608-1E24-40F1-9EDD-B72EF5FB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Cryptocurrencies?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69220DC-AFE9-44C9-99A7-0290B66A35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23677"/>
            <a:ext cx="4637896" cy="2782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868162-7AA1-426F-AD4E-C9F85C1856D0}"/>
              </a:ext>
            </a:extLst>
          </p:cNvPr>
          <p:cNvSpPr txBox="1"/>
          <p:nvPr/>
        </p:nvSpPr>
        <p:spPr>
          <a:xfrm>
            <a:off x="7185335" y="1903384"/>
            <a:ext cx="4411579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Why </a:t>
            </a:r>
            <a:r>
              <a:rPr lang="en-AU" b="1" dirty="0"/>
              <a:t>crypto?</a:t>
            </a:r>
          </a:p>
          <a:p>
            <a:endParaRPr lang="en-AU" b="1" dirty="0"/>
          </a:p>
          <a:p>
            <a:r>
              <a:rPr lang="en-AU" i="1" dirty="0"/>
              <a:t>(From not-a-cryptocurrency expert)</a:t>
            </a:r>
          </a:p>
          <a:p>
            <a:endParaRPr lang="en-AU" b="1" dirty="0"/>
          </a:p>
          <a:p>
            <a:r>
              <a:rPr lang="en-AU" dirty="0"/>
              <a:t>Let’s say everyone in the room is identified by a prime number and has a piece of paper with 100 </a:t>
            </a:r>
            <a:r>
              <a:rPr lang="en-AU" dirty="0" err="1"/>
              <a:t>blagcoins</a:t>
            </a:r>
            <a:r>
              <a:rPr lang="en-AU" dirty="0"/>
              <a:t> on it</a:t>
            </a:r>
          </a:p>
          <a:p>
            <a:r>
              <a:rPr lang="en-AU" dirty="0"/>
              <a:t> </a:t>
            </a:r>
          </a:p>
          <a:p>
            <a:r>
              <a:rPr lang="en-AU" dirty="0"/>
              <a:t>Day 1 - #3 writes a promissory note to #7 for 20 </a:t>
            </a:r>
            <a:r>
              <a:rPr lang="en-AU" dirty="0" err="1"/>
              <a:t>blagcoins</a:t>
            </a:r>
            <a:endParaRPr lang="en-AU" dirty="0"/>
          </a:p>
          <a:p>
            <a:r>
              <a:rPr lang="en-AU" dirty="0"/>
              <a:t>Day 2 = #7 writes a promissory note to #11 for 120 </a:t>
            </a:r>
            <a:r>
              <a:rPr lang="en-AU" dirty="0" err="1"/>
              <a:t>blagcoins</a:t>
            </a:r>
            <a:endParaRPr lang="en-AU" dirty="0"/>
          </a:p>
          <a:p>
            <a:endParaRPr lang="en-AU" dirty="0"/>
          </a:p>
          <a:p>
            <a:r>
              <a:rPr lang="en-AU" dirty="0"/>
              <a:t>How does #11 know that #3 gave #7 anything?</a:t>
            </a:r>
          </a:p>
          <a:p>
            <a:endParaRPr lang="en-AU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733877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7608-1E24-40F1-9EDD-B72EF5FB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Cryptocurrencies?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69220DC-AFE9-44C9-99A7-0290B66A35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23677"/>
            <a:ext cx="4637896" cy="2782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868162-7AA1-426F-AD4E-C9F85C1856D0}"/>
              </a:ext>
            </a:extLst>
          </p:cNvPr>
          <p:cNvSpPr txBox="1"/>
          <p:nvPr/>
        </p:nvSpPr>
        <p:spPr>
          <a:xfrm>
            <a:off x="7185335" y="1903384"/>
            <a:ext cx="4411579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Why </a:t>
            </a:r>
            <a:r>
              <a:rPr lang="en-AU" b="1" dirty="0"/>
              <a:t>crypto?</a:t>
            </a:r>
          </a:p>
          <a:p>
            <a:endParaRPr lang="en-AU" b="1" dirty="0"/>
          </a:p>
          <a:p>
            <a:r>
              <a:rPr lang="en-AU" i="1" dirty="0"/>
              <a:t>(From not-a-cryptocurrency expert)</a:t>
            </a:r>
          </a:p>
          <a:p>
            <a:endParaRPr lang="en-AU" i="1" dirty="0"/>
          </a:p>
          <a:p>
            <a:r>
              <a:rPr lang="en-AU" b="1" dirty="0" err="1"/>
              <a:t>Crytographically</a:t>
            </a:r>
            <a:r>
              <a:rPr lang="en-AU" b="1" dirty="0"/>
              <a:t> hash</a:t>
            </a:r>
            <a:r>
              <a:rPr lang="en-AU" dirty="0"/>
              <a:t> every promissory note</a:t>
            </a:r>
          </a:p>
          <a:p>
            <a:endParaRPr lang="en-AU" b="1" dirty="0"/>
          </a:p>
          <a:p>
            <a:r>
              <a:rPr lang="en-AU" u="sng" dirty="0"/>
              <a:t>From	To	Amount</a:t>
            </a:r>
          </a:p>
          <a:p>
            <a:r>
              <a:rPr lang="en-AU" dirty="0"/>
              <a:t>#3	#7	20 </a:t>
            </a:r>
            <a:r>
              <a:rPr lang="en-AU" dirty="0" err="1"/>
              <a:t>blagcoins</a:t>
            </a:r>
            <a:endParaRPr lang="en-AU" dirty="0"/>
          </a:p>
          <a:p>
            <a:endParaRPr lang="en-AU" dirty="0"/>
          </a:p>
          <a:p>
            <a:r>
              <a:rPr lang="en-AU" dirty="0"/>
              <a:t>hash(“#3 -&gt; #7 -&gt; 20”) = </a:t>
            </a:r>
            <a:r>
              <a:rPr lang="en-AU" dirty="0" err="1"/>
              <a:t>asjdklsadlkasjdlkasjl</a:t>
            </a:r>
            <a:endParaRPr lang="en-AU" dirty="0"/>
          </a:p>
          <a:p>
            <a:endParaRPr lang="en-AU" dirty="0"/>
          </a:p>
          <a:p>
            <a:r>
              <a:rPr lang="en-AU" dirty="0"/>
              <a:t>Crucially, this hash is then used to sign the next transaction</a:t>
            </a:r>
          </a:p>
          <a:p>
            <a:endParaRPr lang="en-AU" dirty="0"/>
          </a:p>
          <a:p>
            <a:r>
              <a:rPr lang="en-AU" dirty="0"/>
              <a:t>hash(“#7 -&gt; #11 -&gt; 120”, </a:t>
            </a:r>
            <a:r>
              <a:rPr lang="en-AU" dirty="0" err="1"/>
              <a:t>asjdklsadlkasjdlkasjl</a:t>
            </a:r>
            <a:r>
              <a:rPr lang="en-AU" dirty="0"/>
              <a:t>)</a:t>
            </a:r>
          </a:p>
          <a:p>
            <a:r>
              <a:rPr lang="en-AU" dirty="0"/>
              <a:t>…and so on and so forth…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b="1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358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7608-1E24-40F1-9EDD-B72EF5FB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Cryptocurrencies?</a:t>
            </a:r>
          </a:p>
        </p:txBody>
      </p:sp>
      <p:pic>
        <p:nvPicPr>
          <p:cNvPr id="5" name="Content Placeholder 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C69220DC-AFE9-44C9-99A7-0290B66A35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2423677"/>
            <a:ext cx="4637896" cy="27827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868162-7AA1-426F-AD4E-C9F85C1856D0}"/>
              </a:ext>
            </a:extLst>
          </p:cNvPr>
          <p:cNvSpPr txBox="1"/>
          <p:nvPr/>
        </p:nvSpPr>
        <p:spPr>
          <a:xfrm>
            <a:off x="7185335" y="1903384"/>
            <a:ext cx="44115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Every transaction hash is calculated on the hash of every preceding transaction</a:t>
            </a:r>
          </a:p>
          <a:p>
            <a:endParaRPr lang="en-AU" dirty="0"/>
          </a:p>
          <a:p>
            <a:r>
              <a:rPr lang="en-AU" dirty="0"/>
              <a:t>Anyone can verify - distributed trust</a:t>
            </a:r>
          </a:p>
          <a:p>
            <a:endParaRPr lang="en-AU" dirty="0"/>
          </a:p>
          <a:p>
            <a:r>
              <a:rPr lang="en-AU" dirty="0"/>
              <a:t>Link with cryptography – I can verify that you sent a particular message, and that nothing has been altered in transit.</a:t>
            </a:r>
          </a:p>
          <a:p>
            <a:endParaRPr lang="en-AU" dirty="0"/>
          </a:p>
          <a:p>
            <a:r>
              <a:rPr lang="en-AU" dirty="0"/>
              <a:t>In simple terms – 21</a:t>
            </a:r>
            <a:r>
              <a:rPr lang="en-AU" baseline="30000" dirty="0"/>
              <a:t>st</a:t>
            </a:r>
            <a:r>
              <a:rPr lang="en-AU" dirty="0"/>
              <a:t> century method to stop people passing bad cheques!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09612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7608-1E24-40F1-9EDD-B72EF5FB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Want to know more?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2F980-BBC9-457E-9E08-48A44E9C8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Lightning talk only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Law/tech behind cryptography is not my area of expertise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Want to sink your teeth deeper?</a:t>
            </a:r>
          </a:p>
          <a:p>
            <a:pPr marL="0" indent="0" algn="ctr">
              <a:buNone/>
            </a:pPr>
            <a:endParaRPr lang="en-AU" dirty="0"/>
          </a:p>
          <a:p>
            <a:pPr marL="0" indent="0" algn="ctr">
              <a:buNone/>
            </a:pPr>
            <a:r>
              <a:rPr lang="en-AU" dirty="0"/>
              <a:t>Please put your hand forward to give a more in-depth talk!</a:t>
            </a:r>
          </a:p>
        </p:txBody>
      </p:sp>
    </p:spTree>
    <p:extLst>
      <p:ext uri="{BB962C8B-B14F-4D97-AF65-F5344CB8AC3E}">
        <p14:creationId xmlns:p14="http://schemas.microsoft.com/office/powerpoint/2010/main" val="4075618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A7608-1E24-40F1-9EDD-B72EF5FB0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Want to know more?</a:t>
            </a:r>
            <a:br>
              <a:rPr lang="en-AU" dirty="0"/>
            </a:br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2F980-BBC9-457E-9E08-48A44E9C8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>
                <a:hlinkClick r:id="rId2"/>
              </a:rPr>
              <a:t>https://github.com/nmfisher/presentations/blob/master/lh-presentation-crypto-sept-2018.pptx</a:t>
            </a:r>
            <a:endParaRPr lang="en-AU"/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9417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2" descr="https://scontent.fcbr1-1.fna.fbcdn.net/v/t1.15752-9/s2048x2048/39686689_261882044445943_875342028873924608_n.jpg?_nc_cat=0&amp;oh=f1e9545ea7d00cb23e5ed4b31448336b&amp;oe=5C2200B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12"/>
          <a:stretch/>
        </p:blipFill>
        <p:spPr bwMode="auto">
          <a:xfrm>
            <a:off x="0" y="1"/>
            <a:ext cx="12192000" cy="6874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94545" y="381210"/>
            <a:ext cx="27542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@</a:t>
            </a:r>
            <a:r>
              <a:rPr lang="en-US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LegalHackersMelbourne</a:t>
            </a:r>
            <a:endParaRPr lang="en-A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775" t="3936" r="492" b="1870"/>
          <a:stretch/>
        </p:blipFill>
        <p:spPr>
          <a:xfrm>
            <a:off x="1313092" y="335603"/>
            <a:ext cx="429769" cy="429768"/>
          </a:xfrm>
          <a:prstGeom prst="rect">
            <a:avLst/>
          </a:prstGeom>
          <a:noFill/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80" t="3087" r="2381" b="2097"/>
          <a:stretch/>
        </p:blipFill>
        <p:spPr>
          <a:xfrm>
            <a:off x="4605118" y="335603"/>
            <a:ext cx="429768" cy="42976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85102" y="381210"/>
            <a:ext cx="26693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Legal Hackers Melbourne</a:t>
            </a:r>
            <a:endParaRPr lang="en-A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249" y="335603"/>
            <a:ext cx="516542" cy="42976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372853" y="381210"/>
            <a:ext cx="3453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legalhackersmelburn@gmail.com</a:t>
            </a:r>
            <a:endParaRPr lang="en-AU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4" y="1100973"/>
            <a:ext cx="12192000" cy="4608871"/>
          </a:xfrm>
          <a:prstGeom prst="rect">
            <a:avLst/>
          </a:prstGeom>
          <a:solidFill>
            <a:srgbClr val="FFFFFF">
              <a:alpha val="50196"/>
            </a:srgbClr>
          </a:solidFill>
        </p:spPr>
      </p:pic>
      <p:sp>
        <p:nvSpPr>
          <p:cNvPr id="13" name="TextBox 12"/>
          <p:cNvSpPr txBox="1"/>
          <p:nvPr/>
        </p:nvSpPr>
        <p:spPr>
          <a:xfrm>
            <a:off x="1052377" y="5982551"/>
            <a:ext cx="10087249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 AND SEE YOU NEXT TIME!!</a:t>
            </a:r>
            <a:endParaRPr lang="en-AU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839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66AA4BE-280B-4B85-8C42-DBF42EF1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1425" y="5130800"/>
            <a:ext cx="5638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sz="7200" dirty="0"/>
              <a:t>Welcome!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E5ECF3-7770-43B3-A6E9-1EF7DE484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1" y="904875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431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6D6D-E66A-45BD-AC9C-3194B2B93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we 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94C61-3019-4540-8E23-202CD5363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Creative problem-solving </a:t>
            </a:r>
            <a:r>
              <a:rPr lang="en-US" dirty="0"/>
              <a:t>at the intersection of law and technology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Motivated by the hacker ethic</a:t>
            </a:r>
            <a:r>
              <a:rPr lang="en-US" dirty="0"/>
              <a:t> of the 1960s and beyond. </a:t>
            </a:r>
          </a:p>
          <a:p>
            <a:endParaRPr lang="en-US" dirty="0"/>
          </a:p>
          <a:p>
            <a:r>
              <a:rPr lang="en-US" dirty="0"/>
              <a:t>Legal technology, open data, technology policy (net neutrality, data protection, </a:t>
            </a:r>
            <a:r>
              <a:rPr lang="en-US" dirty="0" err="1"/>
              <a:t>etc</a:t>
            </a:r>
            <a:r>
              <a:rPr lang="en-US" dirty="0"/>
              <a:t>). </a:t>
            </a:r>
          </a:p>
          <a:p>
            <a:endParaRPr lang="en-US" dirty="0"/>
          </a:p>
          <a:p>
            <a:r>
              <a:rPr lang="en-AU" dirty="0"/>
              <a:t>Informed debate </a:t>
            </a:r>
          </a:p>
        </p:txBody>
      </p:sp>
    </p:spTree>
    <p:extLst>
      <p:ext uri="{BB962C8B-B14F-4D97-AF65-F5344CB8AC3E}">
        <p14:creationId xmlns:p14="http://schemas.microsoft.com/office/powerpoint/2010/main" val="2103175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F6D6D-E66A-45BD-AC9C-3194B2B93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we are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294C61-3019-4540-8E23-202CD5363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Computer security organization </a:t>
            </a:r>
          </a:p>
          <a:p>
            <a:endParaRPr lang="en-US" dirty="0"/>
          </a:p>
          <a:p>
            <a:r>
              <a:rPr lang="en-US" dirty="0"/>
              <a:t>Do not support or engage in illegal activities.</a:t>
            </a:r>
          </a:p>
          <a:p>
            <a:endParaRPr lang="en-US" dirty="0"/>
          </a:p>
          <a:p>
            <a:r>
              <a:rPr lang="en-US" dirty="0"/>
              <a:t>Trade association </a:t>
            </a:r>
          </a:p>
          <a:p>
            <a:endParaRPr lang="en-US" dirty="0"/>
          </a:p>
          <a:p>
            <a:r>
              <a:rPr lang="en-US" dirty="0"/>
              <a:t>Advocacy group (no position on policy issues and do not petition governments).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09885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92E70-D0BB-42BC-8BF0-93348BB77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Community driven…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0770A8-A2A5-4ED3-B740-4016B8948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400" y="1825625"/>
            <a:ext cx="3060087" cy="43513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292900A-85F0-4814-B428-7069A58EA47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7587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WE WANT YOU!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35452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Without further ado…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1526" cy="4351338"/>
          </a:xfrm>
        </p:spPr>
        <p:txBody>
          <a:bodyPr/>
          <a:lstStyle/>
          <a:p>
            <a:r>
              <a:rPr lang="en-US" b="1" dirty="0"/>
              <a:t>The Assistance and Access Bill 2018</a:t>
            </a:r>
          </a:p>
          <a:p>
            <a:r>
              <a:rPr lang="en-US" b="1" dirty="0"/>
              <a:t>176 pages – maybe a bit too much for our first event</a:t>
            </a:r>
          </a:p>
          <a:p>
            <a:r>
              <a:rPr lang="en-US" b="1" dirty="0"/>
              <a:t>Do as best as I can in 10 minutes…</a:t>
            </a:r>
          </a:p>
          <a:p>
            <a:endParaRPr lang="en-US" b="1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E1D4C-BF80-4183-ADA2-84DB22245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321" y="1690688"/>
            <a:ext cx="4228883" cy="378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99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are people concerned?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1526" cy="4351338"/>
          </a:xfrm>
        </p:spPr>
        <p:txBody>
          <a:bodyPr/>
          <a:lstStyle/>
          <a:p>
            <a:r>
              <a:rPr lang="en-US" b="1" dirty="0"/>
              <a:t>Possibility of government-mandated “backdoors” in encryption.</a:t>
            </a:r>
          </a:p>
          <a:p>
            <a:endParaRPr lang="en-US" b="1" dirty="0"/>
          </a:p>
          <a:p>
            <a:r>
              <a:rPr lang="en-US" b="1" dirty="0"/>
              <a:t>But what does that mean? What is a backdoor? What is encryption? </a:t>
            </a:r>
          </a:p>
          <a:p>
            <a:endParaRPr lang="en-US" b="1" dirty="0"/>
          </a:p>
          <a:p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3E1D4C-BF80-4183-ADA2-84DB22245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321" y="1690688"/>
            <a:ext cx="4228883" cy="378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450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Without further ado…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821779" cy="4351338"/>
          </a:xfrm>
        </p:spPr>
        <p:txBody>
          <a:bodyPr/>
          <a:lstStyle/>
          <a:p>
            <a:endParaRPr lang="en-US" b="1" dirty="0"/>
          </a:p>
          <a:p>
            <a:endParaRPr lang="en-AU" dirty="0"/>
          </a:p>
        </p:txBody>
      </p:sp>
      <p:pic>
        <p:nvPicPr>
          <p:cNvPr id="6" name="Picture 5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EDC9FAA8-37A0-4693-97FA-DB26FF8A7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5" y="2526630"/>
            <a:ext cx="1477008" cy="1477008"/>
          </a:xfrm>
          <a:prstGeom prst="rect">
            <a:avLst/>
          </a:prstGeom>
        </p:spPr>
      </p:pic>
      <p:pic>
        <p:nvPicPr>
          <p:cNvPr id="7" name="Picture 6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C5431ACF-9480-496A-89E0-835CC6408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468" y="2527197"/>
            <a:ext cx="1477008" cy="1477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D028E-6DC7-4AB9-9D52-E086D9DC6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593" y="4595408"/>
            <a:ext cx="1476375" cy="147637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49D05A-C7CF-4E01-AC63-66AD3331FA0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763253" y="3265134"/>
            <a:ext cx="2505215" cy="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5933E26-8CBB-43DC-9A41-5748530D3664}"/>
              </a:ext>
            </a:extLst>
          </p:cNvPr>
          <p:cNvSpPr txBox="1"/>
          <p:nvPr/>
        </p:nvSpPr>
        <p:spPr>
          <a:xfrm>
            <a:off x="1507958" y="4153478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Bob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282DBE-12BB-44A1-AC59-3B510444E189}"/>
              </a:ext>
            </a:extLst>
          </p:cNvPr>
          <p:cNvSpPr txBox="1"/>
          <p:nvPr/>
        </p:nvSpPr>
        <p:spPr>
          <a:xfrm>
            <a:off x="5459287" y="402826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Alice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E6680-038A-456A-85F1-3F8D96A4A828}"/>
              </a:ext>
            </a:extLst>
          </p:cNvPr>
          <p:cNvSpPr txBox="1"/>
          <p:nvPr/>
        </p:nvSpPr>
        <p:spPr>
          <a:xfrm>
            <a:off x="3799179" y="5671627"/>
            <a:ext cx="50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69BFD0-2570-4405-AE75-7284B8EDFCFB}"/>
              </a:ext>
            </a:extLst>
          </p:cNvPr>
          <p:cNvSpPr txBox="1"/>
          <p:nvPr/>
        </p:nvSpPr>
        <p:spPr>
          <a:xfrm>
            <a:off x="6915281" y="1858443"/>
            <a:ext cx="441157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How can Bob communicate with Alice so that Eve can see the message in transit, but has no way of understanding it?</a:t>
            </a:r>
          </a:p>
          <a:p>
            <a:endParaRPr lang="en-AU" dirty="0"/>
          </a:p>
          <a:p>
            <a:r>
              <a:rPr lang="en-AU" dirty="0"/>
              <a:t>Long history in military</a:t>
            </a:r>
          </a:p>
          <a:p>
            <a:pPr marL="285750" indent="-285750">
              <a:buFontTx/>
              <a:buChar char="-"/>
            </a:pPr>
            <a:r>
              <a:rPr lang="en-AU" dirty="0"/>
              <a:t>Julius Caesar crossing the English channel</a:t>
            </a:r>
          </a:p>
          <a:p>
            <a:pPr marL="285750" indent="-285750">
              <a:buFontTx/>
              <a:buChar char="-"/>
            </a:pPr>
            <a:r>
              <a:rPr lang="en-AU" dirty="0"/>
              <a:t>WWII submarines </a:t>
            </a:r>
          </a:p>
          <a:p>
            <a:pPr marL="285750" indent="-285750">
              <a:buFontTx/>
              <a:buChar char="-"/>
            </a:pPr>
            <a:r>
              <a:rPr lang="en-AU" dirty="0"/>
              <a:t>Satellite/microwave comms</a:t>
            </a:r>
          </a:p>
          <a:p>
            <a:endParaRPr lang="en-AU" dirty="0"/>
          </a:p>
          <a:p>
            <a:r>
              <a:rPr lang="en-AU" dirty="0"/>
              <a:t>Encipher!</a:t>
            </a:r>
          </a:p>
          <a:p>
            <a:endParaRPr lang="en-AU" dirty="0"/>
          </a:p>
          <a:p>
            <a:r>
              <a:rPr lang="en-AU" dirty="0"/>
              <a:t>But substitution cipher (e.g. a -&gt; b, c-&gt;d) is easy to figure out and reverse. Better to use numbers!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EA814-980C-4A1A-8CC1-2C283B0371CC}"/>
              </a:ext>
            </a:extLst>
          </p:cNvPr>
          <p:cNvSpPr txBox="1"/>
          <p:nvPr/>
        </p:nvSpPr>
        <p:spPr>
          <a:xfrm>
            <a:off x="1682944" y="209979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B6045-CFEE-47AC-BA8D-D2A40D9E3394}"/>
              </a:ext>
            </a:extLst>
          </p:cNvPr>
          <p:cNvSpPr txBox="1"/>
          <p:nvPr/>
        </p:nvSpPr>
        <p:spPr>
          <a:xfrm>
            <a:off x="5668495" y="211526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EDAF2C-0498-4A66-9754-E8DE4A33E239}"/>
              </a:ext>
            </a:extLst>
          </p:cNvPr>
          <p:cNvCxnSpPr>
            <a:cxnSpLocks/>
            <a:stCxn id="16" idx="3"/>
            <a:endCxn id="6" idx="3"/>
          </p:cNvCxnSpPr>
          <p:nvPr/>
        </p:nvCxnSpPr>
        <p:spPr>
          <a:xfrm>
            <a:off x="2192624" y="2376790"/>
            <a:ext cx="570629" cy="88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BADD48-8237-4985-8599-D06677992012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5268468" y="2392260"/>
            <a:ext cx="480620" cy="873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FF918D-56A3-4CD8-A39F-68FC176D9932}"/>
              </a:ext>
            </a:extLst>
          </p:cNvPr>
          <p:cNvSpPr txBox="1"/>
          <p:nvPr/>
        </p:nvSpPr>
        <p:spPr>
          <a:xfrm>
            <a:off x="3414578" y="4061145"/>
            <a:ext cx="63671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 err="1"/>
              <a:t>Ifmmp</a:t>
            </a:r>
            <a:r>
              <a:rPr lang="en-AU" sz="1000" dirty="0"/>
              <a:t>?</a:t>
            </a:r>
          </a:p>
          <a:p>
            <a:endParaRPr lang="en-AU" sz="1000" dirty="0"/>
          </a:p>
          <a:p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1987743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4090-B02F-4446-A544-636EF9BB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Encryption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C4D63-A045-4D94-8FAD-85D49ABD10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821779" cy="4351338"/>
          </a:xfrm>
        </p:spPr>
        <p:txBody>
          <a:bodyPr/>
          <a:lstStyle/>
          <a:p>
            <a:endParaRPr lang="en-US" b="1" dirty="0"/>
          </a:p>
          <a:p>
            <a:endParaRPr lang="en-AU" dirty="0"/>
          </a:p>
        </p:txBody>
      </p:sp>
      <p:pic>
        <p:nvPicPr>
          <p:cNvPr id="6" name="Picture 5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EDC9FAA8-37A0-4693-97FA-DB26FF8A70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245" y="2526630"/>
            <a:ext cx="1477008" cy="1477008"/>
          </a:xfrm>
          <a:prstGeom prst="rect">
            <a:avLst/>
          </a:prstGeom>
        </p:spPr>
      </p:pic>
      <p:pic>
        <p:nvPicPr>
          <p:cNvPr id="7" name="Picture 6" descr="A close up of a hanger&#10;&#10;Description generated with very high confidence">
            <a:extLst>
              <a:ext uri="{FF2B5EF4-FFF2-40B4-BE49-F238E27FC236}">
                <a16:creationId xmlns:a16="http://schemas.microsoft.com/office/drawing/2014/main" id="{C5431ACF-9480-496A-89E0-835CC6408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8468" y="2527197"/>
            <a:ext cx="1477008" cy="14770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D028E-6DC7-4AB9-9D52-E086D9DC6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4593" y="4595408"/>
            <a:ext cx="1476375" cy="147637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49D05A-C7CF-4E01-AC63-66AD3331FA09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2763253" y="3265134"/>
            <a:ext cx="2505215" cy="5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5933E26-8CBB-43DC-9A41-5748530D3664}"/>
              </a:ext>
            </a:extLst>
          </p:cNvPr>
          <p:cNvSpPr txBox="1"/>
          <p:nvPr/>
        </p:nvSpPr>
        <p:spPr>
          <a:xfrm>
            <a:off x="1507958" y="4153478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Bob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282DBE-12BB-44A1-AC59-3B510444E189}"/>
              </a:ext>
            </a:extLst>
          </p:cNvPr>
          <p:cNvSpPr txBox="1"/>
          <p:nvPr/>
        </p:nvSpPr>
        <p:spPr>
          <a:xfrm>
            <a:off x="5459287" y="4028268"/>
            <a:ext cx="636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Alice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DE6680-038A-456A-85F1-3F8D96A4A828}"/>
              </a:ext>
            </a:extLst>
          </p:cNvPr>
          <p:cNvSpPr txBox="1"/>
          <p:nvPr/>
        </p:nvSpPr>
        <p:spPr>
          <a:xfrm>
            <a:off x="3799179" y="5671627"/>
            <a:ext cx="50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Eve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69BFD0-2570-4405-AE75-7284B8EDFCFB}"/>
              </a:ext>
            </a:extLst>
          </p:cNvPr>
          <p:cNvSpPr txBox="1"/>
          <p:nvPr/>
        </p:nvSpPr>
        <p:spPr>
          <a:xfrm>
            <a:off x="6896266" y="1652648"/>
            <a:ext cx="441157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Cryptographic hashing - use prime numbers as keys!</a:t>
            </a:r>
          </a:p>
          <a:p>
            <a:endParaRPr lang="en-AU" dirty="0"/>
          </a:p>
          <a:p>
            <a:r>
              <a:rPr lang="en-AU" dirty="0"/>
              <a:t>Encrypt message with 91, since only Alice and Bob know that 91 = 7 x 13</a:t>
            </a:r>
          </a:p>
          <a:p>
            <a:endParaRPr lang="en-AU" dirty="0"/>
          </a:p>
          <a:p>
            <a:r>
              <a:rPr lang="en-AU" dirty="0"/>
              <a:t>With large numbers, very difficult for Eve to factorize/break!</a:t>
            </a:r>
          </a:p>
          <a:p>
            <a:endParaRPr lang="en-AU" dirty="0"/>
          </a:p>
          <a:p>
            <a:r>
              <a:rPr lang="en-AU" dirty="0"/>
              <a:t> hash(“Hello!” , 91) = </a:t>
            </a:r>
            <a:r>
              <a:rPr lang="en-AU" dirty="0" err="1"/>
              <a:t>asdsakldasjldjaslkjdlsak</a:t>
            </a:r>
            <a:endParaRPr lang="en-AU" dirty="0"/>
          </a:p>
          <a:p>
            <a:endParaRPr lang="en-AU" dirty="0"/>
          </a:p>
          <a:p>
            <a:r>
              <a:rPr lang="en-AU" dirty="0"/>
              <a:t>Can only (tractably) decrypt with the right prime factors</a:t>
            </a:r>
          </a:p>
          <a:p>
            <a:endParaRPr lang="en-AU" dirty="0"/>
          </a:p>
          <a:p>
            <a:r>
              <a:rPr lang="en-AU" dirty="0"/>
              <a:t>Change one letter, change the hash</a:t>
            </a:r>
          </a:p>
          <a:p>
            <a:endParaRPr lang="en-AU" dirty="0"/>
          </a:p>
          <a:p>
            <a:r>
              <a:rPr lang="en-AU" dirty="0"/>
              <a:t> hash(“</a:t>
            </a:r>
            <a:r>
              <a:rPr lang="en-AU" dirty="0" err="1"/>
              <a:t>ello!H</a:t>
            </a:r>
            <a:r>
              <a:rPr lang="en-AU" dirty="0"/>
              <a:t>” , 91) = 1239873284923979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9EA814-980C-4A1A-8CC1-2C283B0371CC}"/>
              </a:ext>
            </a:extLst>
          </p:cNvPr>
          <p:cNvSpPr txBox="1"/>
          <p:nvPr/>
        </p:nvSpPr>
        <p:spPr>
          <a:xfrm>
            <a:off x="1682944" y="209979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FB6045-CFEE-47AC-BA8D-D2A40D9E3394}"/>
              </a:ext>
            </a:extLst>
          </p:cNvPr>
          <p:cNvSpPr txBox="1"/>
          <p:nvPr/>
        </p:nvSpPr>
        <p:spPr>
          <a:xfrm>
            <a:off x="5668495" y="2115261"/>
            <a:ext cx="50968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Hello!</a:t>
            </a:r>
          </a:p>
          <a:p>
            <a:endParaRPr lang="en-AU" sz="1000" dirty="0"/>
          </a:p>
          <a:p>
            <a:endParaRPr lang="en-AU" sz="10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9EDAF2C-0498-4A66-9754-E8DE4A33E239}"/>
              </a:ext>
            </a:extLst>
          </p:cNvPr>
          <p:cNvCxnSpPr>
            <a:cxnSpLocks/>
            <a:stCxn id="16" idx="3"/>
            <a:endCxn id="6" idx="3"/>
          </p:cNvCxnSpPr>
          <p:nvPr/>
        </p:nvCxnSpPr>
        <p:spPr>
          <a:xfrm>
            <a:off x="2192624" y="2376790"/>
            <a:ext cx="570629" cy="8883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EBADD48-8237-4985-8599-D06677992012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5268468" y="2392260"/>
            <a:ext cx="480620" cy="873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0CFF918D-56A3-4CD8-A39F-68FC176D9932}"/>
              </a:ext>
            </a:extLst>
          </p:cNvPr>
          <p:cNvSpPr txBox="1"/>
          <p:nvPr/>
        </p:nvSpPr>
        <p:spPr>
          <a:xfrm>
            <a:off x="2907538" y="4061145"/>
            <a:ext cx="17701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 err="1"/>
              <a:t>asdsakldasjldjaslkjdlsak</a:t>
            </a:r>
            <a:endParaRPr lang="en-AU" sz="1000" dirty="0"/>
          </a:p>
          <a:p>
            <a:endParaRPr lang="en-AU" sz="1000" dirty="0"/>
          </a:p>
        </p:txBody>
      </p:sp>
    </p:spTree>
    <p:extLst>
      <p:ext uri="{BB962C8B-B14F-4D97-AF65-F5344CB8AC3E}">
        <p14:creationId xmlns:p14="http://schemas.microsoft.com/office/powerpoint/2010/main" val="3614759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666</Words>
  <Application>Microsoft Office PowerPoint</Application>
  <PresentationFormat>Widescreen</PresentationFormat>
  <Paragraphs>169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PowerPoint Presentation</vt:lpstr>
      <vt:lpstr>What we are</vt:lpstr>
      <vt:lpstr>What we are not</vt:lpstr>
      <vt:lpstr>Community driven…</vt:lpstr>
      <vt:lpstr>Without further ado…</vt:lpstr>
      <vt:lpstr>Why are people concerned?</vt:lpstr>
      <vt:lpstr>Without further ado…</vt:lpstr>
      <vt:lpstr>Encryption</vt:lpstr>
      <vt:lpstr>Why?</vt:lpstr>
      <vt:lpstr>In the real world…</vt:lpstr>
      <vt:lpstr>Cryptocurrencies?</vt:lpstr>
      <vt:lpstr>Cryptocurrencies?</vt:lpstr>
      <vt:lpstr>Cryptocurrencies?</vt:lpstr>
      <vt:lpstr>Want to know more? </vt:lpstr>
      <vt:lpstr>Want to know more?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Fisher</dc:creator>
  <cp:lastModifiedBy>Nick Fisher</cp:lastModifiedBy>
  <cp:revision>15</cp:revision>
  <dcterms:created xsi:type="dcterms:W3CDTF">2018-09-26T06:54:09Z</dcterms:created>
  <dcterms:modified xsi:type="dcterms:W3CDTF">2018-09-27T01:03:21Z</dcterms:modified>
</cp:coreProperties>
</file>